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20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20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20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20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969192B-64F4-4108-8BF2-044852A799B3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11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C6F0CC7-340C-491F-8EC1-350A94BEDBAD}" type="slidenum"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2D4A1E8-B340-4411-B1FB-2C59AAED7114}" type="slidenum"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03588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76720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76720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03588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30492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304920" y="268560"/>
            <a:ext cx="8076960" cy="4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8610480" y="7121160"/>
            <a:ext cx="53316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304920" y="268560"/>
            <a:ext cx="8076960" cy="4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03588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76720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76720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303588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30492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304920" y="268560"/>
            <a:ext cx="8076960" cy="4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8610480" y="7121160"/>
            <a:ext cx="53316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03588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76720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76720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03588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30492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304920" y="268560"/>
            <a:ext cx="8076960" cy="452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8610480" y="7121160"/>
            <a:ext cx="53316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03588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767200" y="38088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576720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303588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304920" y="500400"/>
            <a:ext cx="260064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8610480" y="7121160"/>
            <a:ext cx="533160" cy="1371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30492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22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43480" y="50040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0492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443480" y="380880"/>
            <a:ext cx="394128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04920" y="500400"/>
            <a:ext cx="8076960" cy="108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8610480" y="0"/>
            <a:ext cx="5331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0" y="0"/>
            <a:ext cx="759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2" name="Picture 2"/>
          <p:cNvPicPr/>
          <p:nvPr/>
        </p:nvPicPr>
        <p:blipFill>
          <a:blip r:embed="rId14"/>
          <a:stretch/>
        </p:blipFill>
        <p:spPr>
          <a:xfrm>
            <a:off x="7135560" y="5564880"/>
            <a:ext cx="1474920" cy="1292760"/>
          </a:xfrm>
          <a:prstGeom prst="rect">
            <a:avLst/>
          </a:prstGeom>
          <a:ln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3505320"/>
            <a:ext cx="9143640" cy="114264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228600" y="4114800"/>
            <a:ext cx="7238520" cy="533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000" b="0" strike="noStrike" cap="all" spc="14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Výroční Zpráva 2014</a:t>
            </a:r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1907640" y="6453360"/>
            <a:ext cx="5730480" cy="327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0" y="0"/>
            <a:ext cx="9143640" cy="403812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7" name="PlaceHolder 7"/>
          <p:cNvSpPr>
            <a:spLocks noGrp="1"/>
          </p:cNvSpPr>
          <p:nvPr>
            <p:ph type="dt"/>
          </p:nvPr>
        </p:nvSpPr>
        <p:spPr>
          <a:xfrm>
            <a:off x="228600" y="6477120"/>
            <a:ext cx="1599840" cy="304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3913E628-63C7-44F7-AFE6-B1D2B4FDDCB9}" type="datetime1">
              <a:rPr lang="cs-CZ" sz="1000" b="0" strike="noStrike" spc="-1">
                <a:solidFill>
                  <a:srgbClr val="C8C8C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10.5.2017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CustomShape 8"/>
          <p:cNvSpPr/>
          <p:nvPr/>
        </p:nvSpPr>
        <p:spPr>
          <a:xfrm>
            <a:off x="0" y="4645800"/>
            <a:ext cx="9143640" cy="2700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9" name="Picture 2"/>
          <p:cNvPicPr/>
          <p:nvPr/>
        </p:nvPicPr>
        <p:blipFill>
          <a:blip r:embed="rId14"/>
          <a:stretch/>
        </p:blipFill>
        <p:spPr>
          <a:xfrm>
            <a:off x="7638480" y="5564880"/>
            <a:ext cx="1474920" cy="1292760"/>
          </a:xfrm>
          <a:prstGeom prst="rect">
            <a:avLst/>
          </a:prstGeom>
          <a:ln>
            <a:noFill/>
          </a:ln>
        </p:spPr>
      </p:pic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8610480" y="0"/>
            <a:ext cx="5331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759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49" name="Picture 2"/>
          <p:cNvPicPr/>
          <p:nvPr/>
        </p:nvPicPr>
        <p:blipFill>
          <a:blip r:embed="rId14"/>
          <a:stretch/>
        </p:blipFill>
        <p:spPr>
          <a:xfrm>
            <a:off x="7135560" y="5564880"/>
            <a:ext cx="1474920" cy="129276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400" b="0" strike="noStrike" cap="sm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styl.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11040" y="3808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Obsah: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304920" y="838080"/>
            <a:ext cx="739116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Základní údaje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11040" y="12952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Obecné informace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311040" y="17524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Zpráva o činnosti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311040" y="22096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Finanční část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9"/>
          <p:cNvSpPr>
            <a:spLocks noGrp="1"/>
          </p:cNvSpPr>
          <p:nvPr>
            <p:ph type="body"/>
          </p:nvPr>
        </p:nvSpPr>
        <p:spPr>
          <a:xfrm>
            <a:off x="311040" y="26668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Závěr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10"/>
          <p:cNvSpPr>
            <a:spLocks noGrp="1"/>
          </p:cNvSpPr>
          <p:nvPr>
            <p:ph type="body"/>
          </p:nvPr>
        </p:nvSpPr>
        <p:spPr>
          <a:xfrm>
            <a:off x="311040" y="31240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položku programu schůzky.</a:t>
            </a:r>
          </a:p>
        </p:txBody>
      </p:sp>
      <p:sp>
        <p:nvSpPr>
          <p:cNvPr id="58" name="PlaceHolder 11"/>
          <p:cNvSpPr>
            <a:spLocks noGrp="1"/>
          </p:cNvSpPr>
          <p:nvPr>
            <p:ph type="body"/>
          </p:nvPr>
        </p:nvSpPr>
        <p:spPr>
          <a:xfrm>
            <a:off x="311040" y="35812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položku programu schůzky.</a:t>
            </a:r>
          </a:p>
        </p:txBody>
      </p:sp>
      <p:sp>
        <p:nvSpPr>
          <p:cNvPr id="59" name="PlaceHolder 12"/>
          <p:cNvSpPr>
            <a:spLocks noGrp="1"/>
          </p:cNvSpPr>
          <p:nvPr>
            <p:ph type="body"/>
          </p:nvPr>
        </p:nvSpPr>
        <p:spPr>
          <a:xfrm>
            <a:off x="311040" y="40384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položku programu schůzky.</a:t>
            </a:r>
          </a:p>
        </p:txBody>
      </p:sp>
      <p:sp>
        <p:nvSpPr>
          <p:cNvPr id="60" name="PlaceHolder 13"/>
          <p:cNvSpPr>
            <a:spLocks noGrp="1"/>
          </p:cNvSpPr>
          <p:nvPr>
            <p:ph type="body"/>
          </p:nvPr>
        </p:nvSpPr>
        <p:spPr>
          <a:xfrm>
            <a:off x="311040" y="44956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položku programu schůzky.</a:t>
            </a:r>
          </a:p>
        </p:txBody>
      </p:sp>
      <p:sp>
        <p:nvSpPr>
          <p:cNvPr id="61" name="PlaceHolder 14"/>
          <p:cNvSpPr>
            <a:spLocks noGrp="1"/>
          </p:cNvSpPr>
          <p:nvPr>
            <p:ph type="body"/>
          </p:nvPr>
        </p:nvSpPr>
        <p:spPr>
          <a:xfrm>
            <a:off x="311040" y="4952880"/>
            <a:ext cx="73850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položku programu schůzky.</a:t>
            </a:r>
          </a:p>
        </p:txBody>
      </p:sp>
      <p:sp>
        <p:nvSpPr>
          <p:cNvPr id="62" name="PlaceHolder 15"/>
          <p:cNvSpPr>
            <a:spLocks noGrp="1"/>
          </p:cNvSpPr>
          <p:nvPr>
            <p:ph type="body"/>
          </p:nvPr>
        </p:nvSpPr>
        <p:spPr>
          <a:xfrm>
            <a:off x="7696080" y="3808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č.1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16"/>
          <p:cNvSpPr>
            <a:spLocks noGrp="1"/>
          </p:cNvSpPr>
          <p:nvPr>
            <p:ph type="body"/>
          </p:nvPr>
        </p:nvSpPr>
        <p:spPr>
          <a:xfrm>
            <a:off x="7696080" y="8380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č.2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17"/>
          <p:cNvSpPr>
            <a:spLocks noGrp="1"/>
          </p:cNvSpPr>
          <p:nvPr>
            <p:ph type="body"/>
          </p:nvPr>
        </p:nvSpPr>
        <p:spPr>
          <a:xfrm>
            <a:off x="7696080" y="12952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č.3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18"/>
          <p:cNvSpPr>
            <a:spLocks noGrp="1"/>
          </p:cNvSpPr>
          <p:nvPr>
            <p:ph type="body"/>
          </p:nvPr>
        </p:nvSpPr>
        <p:spPr>
          <a:xfrm>
            <a:off x="7696080" y="17524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č.4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19"/>
          <p:cNvSpPr>
            <a:spLocks noGrp="1"/>
          </p:cNvSpPr>
          <p:nvPr>
            <p:ph type="body"/>
          </p:nvPr>
        </p:nvSpPr>
        <p:spPr>
          <a:xfrm>
            <a:off x="7696080" y="22096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č.5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0"/>
          <p:cNvSpPr>
            <a:spLocks noGrp="1"/>
          </p:cNvSpPr>
          <p:nvPr>
            <p:ph type="body"/>
          </p:nvPr>
        </p:nvSpPr>
        <p:spPr>
          <a:xfrm>
            <a:off x="7696080" y="26668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č.6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1"/>
          <p:cNvSpPr>
            <a:spLocks noGrp="1"/>
          </p:cNvSpPr>
          <p:nvPr>
            <p:ph type="body"/>
          </p:nvPr>
        </p:nvSpPr>
        <p:spPr>
          <a:xfrm>
            <a:off x="7696080" y="31240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2"/>
          <p:cNvSpPr>
            <a:spLocks noGrp="1"/>
          </p:cNvSpPr>
          <p:nvPr>
            <p:ph type="body"/>
          </p:nvPr>
        </p:nvSpPr>
        <p:spPr>
          <a:xfrm>
            <a:off x="7696080" y="35812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3"/>
          <p:cNvSpPr>
            <a:spLocks noGrp="1"/>
          </p:cNvSpPr>
          <p:nvPr>
            <p:ph type="body"/>
          </p:nvPr>
        </p:nvSpPr>
        <p:spPr>
          <a:xfrm>
            <a:off x="7696080" y="40384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4"/>
          <p:cNvSpPr>
            <a:spLocks noGrp="1"/>
          </p:cNvSpPr>
          <p:nvPr>
            <p:ph type="body"/>
          </p:nvPr>
        </p:nvSpPr>
        <p:spPr>
          <a:xfrm>
            <a:off x="7696080" y="44956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25"/>
          <p:cNvSpPr>
            <a:spLocks noGrp="1"/>
          </p:cNvSpPr>
          <p:nvPr>
            <p:ph type="body"/>
          </p:nvPr>
        </p:nvSpPr>
        <p:spPr>
          <a:xfrm>
            <a:off x="7696080" y="4952880"/>
            <a:ext cx="685440" cy="2282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Str. č.</a:t>
            </a:r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6"/>
          <p:cNvSpPr>
            <a:spLocks noGrp="1"/>
          </p:cNvSpPr>
          <p:nvPr>
            <p:ph type="dt"/>
          </p:nvPr>
        </p:nvSpPr>
        <p:spPr>
          <a:xfrm>
            <a:off x="7010280" y="76320"/>
            <a:ext cx="1371240" cy="228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9612DF3-D97C-439E-82CE-47B53BF6173D}" type="datetime1">
              <a:rPr lang="cs-CZ" sz="1100" b="0" strike="noStrike" spc="-1">
                <a:solidFill>
                  <a:srgbClr val="A1A1A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10.5.2017</a:t>
            </a:fld>
            <a:endParaRPr lang="cs-CZ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27"/>
          <p:cNvSpPr>
            <a:spLocks noGrp="1"/>
          </p:cNvSpPr>
          <p:nvPr>
            <p:ph type="ftr"/>
          </p:nvPr>
        </p:nvSpPr>
        <p:spPr>
          <a:xfrm>
            <a:off x="395640" y="6381360"/>
            <a:ext cx="5832360" cy="355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28"/>
          <p:cNvSpPr>
            <a:spLocks noGrp="1"/>
          </p:cNvSpPr>
          <p:nvPr>
            <p:ph type="sldNum"/>
          </p:nvPr>
        </p:nvSpPr>
        <p:spPr>
          <a:xfrm>
            <a:off x="6477120" y="6477120"/>
            <a:ext cx="1020600" cy="304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610480" y="0"/>
            <a:ext cx="5331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0" y="0"/>
            <a:ext cx="759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14" name="Picture 2"/>
          <p:cNvPicPr/>
          <p:nvPr/>
        </p:nvPicPr>
        <p:blipFill>
          <a:blip r:embed="rId14"/>
          <a:stretch/>
        </p:blipFill>
        <p:spPr>
          <a:xfrm>
            <a:off x="7135560" y="5564880"/>
            <a:ext cx="1474920" cy="1292760"/>
          </a:xfrm>
          <a:prstGeom prst="rect">
            <a:avLst/>
          </a:prstGeom>
          <a:ln>
            <a:noFill/>
          </a:ln>
        </p:spPr>
      </p:pic>
      <p:sp>
        <p:nvSpPr>
          <p:cNvPr id="115" name="PlaceHolder 3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400" b="0" strike="noStrike" cap="sm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Základní údaj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04920" y="380880"/>
            <a:ext cx="8076960" cy="228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Základní údaje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304920" y="609480"/>
            <a:ext cx="8076960" cy="5638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Obsah: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Základní údaje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Obecné informace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Zpráva o činnosti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Finanční část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Závěr</a:t>
            </a:r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dt"/>
          </p:nvPr>
        </p:nvSpPr>
        <p:spPr>
          <a:xfrm>
            <a:off x="7010280" y="76320"/>
            <a:ext cx="1371240" cy="228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CD27911-0B81-466E-BD07-1D3F168F90E0}" type="datetime1">
              <a:rPr lang="cs-CZ" sz="1000" b="0" strike="noStrike" spc="-1">
                <a:solidFill>
                  <a:srgbClr val="A1A1A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10.5.2017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ftr"/>
          </p:nvPr>
        </p:nvSpPr>
        <p:spPr>
          <a:xfrm>
            <a:off x="539640" y="6381360"/>
            <a:ext cx="6416280" cy="355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610480" y="0"/>
            <a:ext cx="5331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0" y="0"/>
            <a:ext cx="75960" cy="6857640"/>
          </a:xfrm>
          <a:prstGeom prst="rect">
            <a:avLst/>
          </a:prstGeom>
          <a:solidFill>
            <a:schemeClr val="accent4"/>
          </a:solidFill>
          <a:ln w="2556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158" name="Picture 2"/>
          <p:cNvPicPr/>
          <p:nvPr/>
        </p:nvPicPr>
        <p:blipFill>
          <a:blip r:embed="rId14"/>
          <a:stretch/>
        </p:blipFill>
        <p:spPr>
          <a:xfrm>
            <a:off x="7135560" y="5564880"/>
            <a:ext cx="1474920" cy="1292760"/>
          </a:xfrm>
          <a:prstGeom prst="rect">
            <a:avLst/>
          </a:prstGeom>
          <a:ln>
            <a:noFill/>
          </a:ln>
        </p:spPr>
      </p:pic>
      <p:sp>
        <p:nvSpPr>
          <p:cNvPr id="159" name="PlaceHolder 3"/>
          <p:cNvSpPr>
            <a:spLocks noGrp="1"/>
          </p:cNvSpPr>
          <p:nvPr>
            <p:ph type="title"/>
          </p:nvPr>
        </p:nvSpPr>
        <p:spPr>
          <a:xfrm>
            <a:off x="8610480" y="380880"/>
            <a:ext cx="533160" cy="5866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400" b="0" strike="noStrike" cap="sm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styl.</a:t>
            </a:r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304920" y="380880"/>
            <a:ext cx="3965040" cy="228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hlavičku.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304920" y="609480"/>
            <a:ext cx="3962160" cy="5638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styly předlohy textu.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416480" y="380880"/>
            <a:ext cx="3965040" cy="228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můžete přidat hlavičku.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4416480" y="609480"/>
            <a:ext cx="3962160" cy="5638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styly předlohy textu.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</a:t>
            </a:r>
          </a:p>
          <a:p>
            <a:r>
              <a:rPr lang="cs-CZ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</a:t>
            </a:r>
          </a:p>
        </p:txBody>
      </p:sp>
      <p:sp>
        <p:nvSpPr>
          <p:cNvPr id="164" name="PlaceHolder 8"/>
          <p:cNvSpPr>
            <a:spLocks noGrp="1"/>
          </p:cNvSpPr>
          <p:nvPr>
            <p:ph type="dt"/>
          </p:nvPr>
        </p:nvSpPr>
        <p:spPr>
          <a:xfrm>
            <a:off x="7010280" y="76320"/>
            <a:ext cx="1371240" cy="228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EB35C5E8-8ADD-483F-AAB8-A3C11498E553}" type="datetime1">
              <a:rPr lang="cs-CZ" sz="1000" b="0" strike="noStrike" spc="-1">
                <a:solidFill>
                  <a:srgbClr val="A1A1A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10.5.2017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" name="PlaceHolder 9"/>
          <p:cNvSpPr>
            <a:spLocks noGrp="1"/>
          </p:cNvSpPr>
          <p:nvPr>
            <p:ph type="sldNum"/>
          </p:nvPr>
        </p:nvSpPr>
        <p:spPr>
          <a:xfrm>
            <a:off x="6504480" y="6473880"/>
            <a:ext cx="990360" cy="30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22712CA9-E0A9-4637-AEC7-59D01A83678E}" type="slidenum"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6" name="PlaceHolder 10"/>
          <p:cNvSpPr>
            <a:spLocks noGrp="1"/>
          </p:cNvSpPr>
          <p:nvPr>
            <p:ph type="ftr"/>
          </p:nvPr>
        </p:nvSpPr>
        <p:spPr>
          <a:xfrm>
            <a:off x="1043640" y="6381360"/>
            <a:ext cx="5624280" cy="355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cs-CZ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0" y="4050360"/>
            <a:ext cx="9143640" cy="602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cs-CZ" sz="2000" b="0" strike="noStrike" cap="all" spc="14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Výroční Zpráva </a:t>
            </a:r>
            <a:r>
              <a:rPr lang="cs-CZ" sz="2000" b="0" strike="noStrike" cap="all" spc="148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2016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228600" y="4706280"/>
            <a:ext cx="693396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>
            <a:normAutofit fontScale="32500" lnSpcReduction="20000"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40" cy="405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Závěr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304920" y="380880"/>
            <a:ext cx="807696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Závěr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304920" y="609480"/>
            <a:ext cx="8076960" cy="563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Na závěr bych chtěla srdečně poděkovat  všem dárcům, kteří nám v tomto  roce  pomohli jak finančně, materiálně, tak i fyzicky. Vím, že nemůžu pomoci všem týraným pejskům ale udělám vše, co je v mých silách, abych jich pomohla zachránit co nejvíce a našla jim nový domov. A ráda bych šla příkladem pro další nadšence, kteří chtějí pomáhat těm nejúžasnější a nejvěrnějším  stvořením.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S celého srdce děkuji a vážím si jakékoli pomoci.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Iva Volková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ředitelka RAFAEL-o.p.s.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V Dolní Stropnici dne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: 10.5.2017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85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Rejstřík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311040" y="38088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Obsah</a:t>
            </a:r>
          </a:p>
        </p:txBody>
      </p:sp>
      <p:sp>
        <p:nvSpPr>
          <p:cNvPr id="213" name="TextShape 3"/>
          <p:cNvSpPr txBox="1"/>
          <p:nvPr/>
        </p:nvSpPr>
        <p:spPr>
          <a:xfrm>
            <a:off x="304920" y="838080"/>
            <a:ext cx="739116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Základní údaje</a:t>
            </a:r>
          </a:p>
        </p:txBody>
      </p:sp>
      <p:sp>
        <p:nvSpPr>
          <p:cNvPr id="214" name="TextShape 4"/>
          <p:cNvSpPr txBox="1"/>
          <p:nvPr/>
        </p:nvSpPr>
        <p:spPr>
          <a:xfrm>
            <a:off x="311040" y="129528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Obecné informace</a:t>
            </a:r>
          </a:p>
        </p:txBody>
      </p:sp>
      <p:sp>
        <p:nvSpPr>
          <p:cNvPr id="215" name="TextShape 5"/>
          <p:cNvSpPr txBox="1"/>
          <p:nvPr/>
        </p:nvSpPr>
        <p:spPr>
          <a:xfrm>
            <a:off x="311040" y="175248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Zpráva o činnosti</a:t>
            </a:r>
          </a:p>
        </p:txBody>
      </p:sp>
      <p:sp>
        <p:nvSpPr>
          <p:cNvPr id="216" name="TextShape 6"/>
          <p:cNvSpPr txBox="1"/>
          <p:nvPr/>
        </p:nvSpPr>
        <p:spPr>
          <a:xfrm>
            <a:off x="311040" y="220968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Finanční část</a:t>
            </a:r>
          </a:p>
        </p:txBody>
      </p:sp>
      <p:sp>
        <p:nvSpPr>
          <p:cNvPr id="217" name="TextShape 7"/>
          <p:cNvSpPr txBox="1"/>
          <p:nvPr/>
        </p:nvSpPr>
        <p:spPr>
          <a:xfrm>
            <a:off x="301680" y="270900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Finanční část – Aktiva, Pasiva str.1</a:t>
            </a:r>
          </a:p>
        </p:txBody>
      </p:sp>
      <p:sp>
        <p:nvSpPr>
          <p:cNvPr id="218" name="TextShape 8"/>
          <p:cNvSpPr txBox="1"/>
          <p:nvPr/>
        </p:nvSpPr>
        <p:spPr>
          <a:xfrm>
            <a:off x="301680" y="321300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Finanční část – Pasiva str.2 + Rozvaha v plném rozsahu</a:t>
            </a:r>
          </a:p>
        </p:txBody>
      </p:sp>
      <p:sp>
        <p:nvSpPr>
          <p:cNvPr id="219" name="TextShape 9"/>
          <p:cNvSpPr txBox="1"/>
          <p:nvPr/>
        </p:nvSpPr>
        <p:spPr>
          <a:xfrm>
            <a:off x="301680" y="371700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Finanční část – Výkaz zisků a ztrát str. 1 + 2 </a:t>
            </a:r>
          </a:p>
        </p:txBody>
      </p:sp>
      <p:sp>
        <p:nvSpPr>
          <p:cNvPr id="220" name="TextShape 10"/>
          <p:cNvSpPr txBox="1"/>
          <p:nvPr/>
        </p:nvSpPr>
        <p:spPr>
          <a:xfrm>
            <a:off x="301680" y="4221000"/>
            <a:ext cx="7385040" cy="228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Závěr</a:t>
            </a:r>
            <a:endParaRPr lang="cs-CZ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21" name="TextShape 11"/>
          <p:cNvSpPr txBox="1"/>
          <p:nvPr/>
        </p:nvSpPr>
        <p:spPr>
          <a:xfrm>
            <a:off x="7696080" y="38088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TextShape 12"/>
          <p:cNvSpPr txBox="1"/>
          <p:nvPr/>
        </p:nvSpPr>
        <p:spPr>
          <a:xfrm>
            <a:off x="7696080" y="83808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TextShape 13"/>
          <p:cNvSpPr txBox="1"/>
          <p:nvPr/>
        </p:nvSpPr>
        <p:spPr>
          <a:xfrm>
            <a:off x="7696080" y="129528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TextShape 14"/>
          <p:cNvSpPr txBox="1"/>
          <p:nvPr/>
        </p:nvSpPr>
        <p:spPr>
          <a:xfrm>
            <a:off x="7696080" y="175248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5" name="TextShape 15"/>
          <p:cNvSpPr txBox="1"/>
          <p:nvPr/>
        </p:nvSpPr>
        <p:spPr>
          <a:xfrm>
            <a:off x="7696080" y="220968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6" name="TextShape 16"/>
          <p:cNvSpPr txBox="1"/>
          <p:nvPr/>
        </p:nvSpPr>
        <p:spPr>
          <a:xfrm>
            <a:off x="7675920" y="270900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TextShape 17"/>
          <p:cNvSpPr txBox="1"/>
          <p:nvPr/>
        </p:nvSpPr>
        <p:spPr>
          <a:xfrm>
            <a:off x="7687080" y="321300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8" name="TextShape 18"/>
          <p:cNvSpPr txBox="1"/>
          <p:nvPr/>
        </p:nvSpPr>
        <p:spPr>
          <a:xfrm>
            <a:off x="7687080" y="371700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 lang="cs-CZ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9" name="TextShape 19"/>
          <p:cNvSpPr txBox="1"/>
          <p:nvPr/>
        </p:nvSpPr>
        <p:spPr>
          <a:xfrm>
            <a:off x="7675560" y="4221000"/>
            <a:ext cx="6854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  <a:spcBef>
                <a:spcPts val="241"/>
              </a:spcBef>
            </a:pPr>
            <a:r>
              <a:rPr lang="cs-CZ" sz="1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0" name="TextShape 20"/>
          <p:cNvSpPr txBox="1"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TextShape 23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201"/>
              </a:spcBef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Základní údaje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04920" y="380880"/>
            <a:ext cx="807696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r>
              <a:rPr lang="cs-CZ" sz="1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Základní údaje</a:t>
            </a:r>
            <a:endParaRPr lang="cs-CZ" sz="1200" b="1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304920" y="609480"/>
            <a:ext cx="8076960" cy="563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Datum zápisu:              20.listopadu 2013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Název:                          „RAFAEL“ První dočasný domov pro týrané psy-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terapie,léčení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a osvěta   o.p.s.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Sídlo:                             Dolní Stropnice 49, 374 01 Trhové Sviny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Právní forma:                 Obecně prospěšná společnost  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Identifikační číslo:         023 41 964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Druh obecně prospěšných služeb:       Terapie a léčení týraných psů za pomoci veterinářů a za pomoci vlastních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                                                         dovedností u oblasti fyzioterapie a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psychterapie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                                                         Osvětová činnost  v oblasti péče o psy a zacházení se zvířaty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Doplňková činnost:         Výroba, obchod a služby neuvedené v přílohách 1 a 3 živnostenského zákona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Statutární orgán-ředitel:    Iva Volková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Správní rada: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Předseda správní rady :    Václava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Štiaková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Člen správní rady:          Radim Soukup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Člen správní rady:         Jaroslav Košťál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Dozorčí rada: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Předseda dozorčí rady:    Pavlína Anderlová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Člen dozorčí rady:           Markéta Šerá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Člen dozorčí rady:           Marcela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Kassai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Zakladel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:                         Iva Volková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                                        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7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Obecné informace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304920" y="380880"/>
            <a:ext cx="807696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Obecné informace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304920" y="609480"/>
            <a:ext cx="8076960" cy="563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Nosná myšlenka a poslání: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Záchrana, ubytování a léčba týraných psů z celé ČR a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a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jejich psychické i fyzické vyléčení a následné umístění do nových stálých domovů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Náš cíl: připravit tyto týrané pejsky na odchod do nových domovů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          to zahrnuje-socializaci, učení hygienickým návykům, chůze na vodítku, základní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            poslušnost, spolupráce s odborníky na výchovu psů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Soupis povolení: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-Osvědčení o konání veřejné sbírky od 1.12.2013 na dobu neurčitou, KUJCK/64862/2013/OLVV-2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-Povolení k výkonu některých veterinárních asanačních činností schvalovací číslo CZ 31C03213:</a:t>
            </a:r>
            <a:r>
              <a:rPr dirty="0">
                <a:latin typeface="DB Office" panose="020B0604020202020204" pitchFamily="34" charset="0"/>
              </a:rPr>
              <a:t/>
            </a:r>
            <a:br>
              <a:rPr dirty="0">
                <a:latin typeface="DB Office" panose="020B0604020202020204" pitchFamily="34" charset="0"/>
              </a:rPr>
            </a:b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Odchyt toulavých a opuštěných zvířat a zacházení s nimi včetně péče o ně v útulcích pro zvířata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 Sběr a neškodné odstraňování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kadáverů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v zájmovém chovu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-Závazný posudek pro stavební řízení KVS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č.j.SVS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/2014/015457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Dne 20.11.2013 založen sbírkový transparentní účet. na provoz domova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Dne 17.3.2015  založen účet společnosti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Dne  25.5..2015 založen sbírkový účet na zakoupení nového pozemku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42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Zpráva o činnosti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304920" y="380880"/>
            <a:ext cx="807696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Zpráva o činnosti</a:t>
            </a:r>
            <a:endParaRPr lang="cs-CZ" sz="1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04920" y="609480"/>
            <a:ext cx="8076960" cy="563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r>
              <a:rPr lang="cs-CZ" sz="1100" dirty="0">
                <a:latin typeface="DB Office" panose="020B0604020202020204" pitchFamily="34" charset="0"/>
              </a:rPr>
              <a:t>Postupně jsme dodělali drobné práce po stěhování, a budování naší nové základny. Opět vše za pomoci dobrovolníků. 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Sázeli jsme vzrostlé lesní stromky, aby pejsci měli stín. Lidé si můžou vybrat stromek, a koupit si ho. Tím zajišťuji financování stromků. Na stromcích je cedulka s jejich jménem.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A ten nádherný strom je bude provázet celým jejich životem.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V budoucnu tady bude krásný les, a tím přispějeme ke zlepšení životního prostředí.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O tuto akci byl veliký zájem.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 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V rámci osvěty k nám začaly jezdit školy.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S dětmi probírám, co mají dělat, když se s týráním zvířat setkají. Vyprávím jim příběhy našich pejsků, děti to velice silně vnímají, a vidím v jejich očí zděšení a slzy nad utrpením pejsků. Povídáme si i o ochraně přírody. Věřím, že osvěta je nejlepší cestou, jak mladou generaci vést k ochraně zvířat a přírody.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V této osvětě budu i nadále pokračovat. 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 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Nově nám lidé mohou přispívat dárcovskou SMS.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 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Počet zachráněných týraných psů: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Přijato: 13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Adopce 7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K 31.12. v péči 7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 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Vzhledem k tomu, že poskytuji péči opravdu těžkým případům, není zatím v mých silách poskytnout péči více týraným psům.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Pořád hledám kolegyni, nebo kolegu, kteří by mi s péčí o pejsky a provozem pomohli. Do budoucna chci provozovnu rozšířit.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 </a:t>
            </a:r>
          </a:p>
          <a:p>
            <a:r>
              <a:rPr lang="cs-CZ" sz="1100" dirty="0">
                <a:latin typeface="DB Office" panose="020B0604020202020204" pitchFamily="34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Finanční zpráva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304920" y="380880"/>
            <a:ext cx="807696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Finanční zpráva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304920" y="609480"/>
            <a:ext cx="8076960" cy="563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221"/>
              </a:spcBef>
            </a:pP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-Rozvaha v plné rozsahu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-Výkaz zisků a ztráty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-Výsledovka po činnostech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-Rozvaha analyticky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Majetek společnosti: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10 vytápěných boudiček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1 </a:t>
            </a: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dřevěný srub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Oplocení pozemku a výběhů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1 dodávkový automobil na přepravu psů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1 plechová bouda na uskladnění provozního 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materiálu</a:t>
            </a: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1 plechový kotec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Materiální a provozní stav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Granule a konzervy a pamlsky – na cca </a:t>
            </a:r>
            <a:r>
              <a:rPr lang="cs-CZ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7 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měsíců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Dostatek dek a ručníků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Zdravotnický materiál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Veterinární a </a:t>
            </a:r>
            <a:r>
              <a:rPr lang="cs-CZ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výžíivové</a:t>
            </a: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  doplňky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Desinfekční prostředky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Dostatek obojků, vodítek, postrojů, hraček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Tento majetek byl pořízen ze  sponzorských darů a z veřejné sbírky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 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r>
              <a:rPr lang="cs-CZ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imSun"/>
              </a:rPr>
              <a:t> </a:t>
            </a:r>
            <a:endParaRPr lang="cs-CZ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Finanční zpráva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04920" y="380880"/>
            <a:ext cx="39650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Aktiva str.1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4416480" y="380880"/>
            <a:ext cx="39650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Aktiva</a:t>
            </a:r>
            <a:r>
              <a:rPr lang="cs-CZ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 str.2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57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8" name="TextShape 5"/>
          <p:cNvSpPr txBox="1"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7" y="658856"/>
            <a:ext cx="3933873" cy="5540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89" y="619641"/>
            <a:ext cx="3954031" cy="504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Finanční zpráva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304920" y="380880"/>
            <a:ext cx="39650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Pasiva </a:t>
            </a:r>
            <a:r>
              <a:rPr lang="cs-CZ" sz="12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str.1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4416480" y="380880"/>
            <a:ext cx="39650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Pasiva str.2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5" name="TextShape 5"/>
          <p:cNvSpPr txBox="1"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" y="685476"/>
            <a:ext cx="3874214" cy="548704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21" y="674442"/>
            <a:ext cx="3881528" cy="4986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610480" y="0"/>
            <a:ext cx="5331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vert" lIns="90000" tIns="45000" rIns="90000" bIns="45000" anchor="ctr" anchorCtr="1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0" strike="noStrike" cap="sm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Finanční zpráva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304920" y="380880"/>
            <a:ext cx="39650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Výkaz zisků a ztrát str.1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4416480" y="380880"/>
            <a:ext cx="3965040" cy="228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241"/>
              </a:spcBef>
            </a:pPr>
            <a:r>
              <a:rPr lang="cs-CZ" sz="1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B Office" panose="020B0604020202020204" pitchFamily="34" charset="0"/>
              </a:rPr>
              <a:t>Výkaz zisků a ztrát str.2</a:t>
            </a:r>
            <a:endParaRPr lang="cs-CZ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DB Office" panose="020B0604020202020204" pitchFamily="34" charset="0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539640" y="6381360"/>
            <a:ext cx="641628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„RAFAEL“ První dočasný domov pro týrané psy-terapie, léčení a osvěta  o.p.s.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2" name="TextShape 5"/>
          <p:cNvSpPr txBox="1"/>
          <p:nvPr/>
        </p:nvSpPr>
        <p:spPr>
          <a:xfrm>
            <a:off x="6477120" y="6477120"/>
            <a:ext cx="1020600" cy="30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cs-CZ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9</a:t>
            </a:r>
            <a:endParaRPr lang="cs-CZ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1" y="660544"/>
            <a:ext cx="3868618" cy="54645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94" y="660545"/>
            <a:ext cx="3881528" cy="500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523</Words>
  <Application>Microsoft Office PowerPoint</Application>
  <PresentationFormat>Předvádění na obrazovce (4:3)</PresentationFormat>
  <Paragraphs>160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Anderle Jan</dc:creator>
  <cp:lastModifiedBy>Anderle Jan</cp:lastModifiedBy>
  <cp:revision>11</cp:revision>
  <dcterms:created xsi:type="dcterms:W3CDTF">2015-05-27T07:06:44Z</dcterms:created>
  <dcterms:modified xsi:type="dcterms:W3CDTF">2017-05-10T09:03:18Z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_LCID">
    <vt:i4>1029</vt:i4>
  </property>
  <property fmtid="{D5CDD505-2E9C-101B-9397-08002B2CF9AE}" pid="13" name="_Version">
    <vt:lpwstr>12.0.4518</vt:lpwstr>
  </property>
  <property fmtid="{D5CDD505-2E9C-101B-9397-08002B2CF9AE}" pid="14" name="contentStatus">
    <vt:lpwstr>Konečný</vt:lpwstr>
  </property>
</Properties>
</file>